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8" r:id="rId12"/>
    <p:sldId id="271" r:id="rId13"/>
    <p:sldId id="272" r:id="rId14"/>
    <p:sldId id="273" r:id="rId15"/>
    <p:sldId id="276" r:id="rId16"/>
    <p:sldId id="266" r:id="rId17"/>
    <p:sldId id="277" r:id="rId18"/>
    <p:sldId id="275" r:id="rId19"/>
    <p:sldId id="267" r:id="rId20"/>
    <p:sldId id="268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0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6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98ec69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98ec69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285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2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23900f3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23900f3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932ea66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932ea669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23900f3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923900f3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23900f3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23900f3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85a555b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85a555b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923900f3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923900f3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932ea66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932ea66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923900f3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923900f3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932ea66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932ea66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32ea66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32ea66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Parasite Egg Classification and Identification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Charles, Jonathan Olavarria, Nat Koonmee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81B5-8B5C-073F-EA81-66EC941B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582" y="1781599"/>
            <a:ext cx="8520600" cy="1138245"/>
          </a:xfrm>
        </p:spPr>
        <p:txBody>
          <a:bodyPr>
            <a:noAutofit/>
          </a:bodyPr>
          <a:lstStyle/>
          <a:p>
            <a:r>
              <a:rPr lang="en-US" sz="48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11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9BBAC0-DFA2-37CD-994A-B02E26B0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285" y="452702"/>
            <a:ext cx="5571429" cy="4238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D401E-92B9-2148-82C0-A2E48BEB07E9}"/>
              </a:ext>
            </a:extLst>
          </p:cNvPr>
          <p:cNvSpPr txBox="1"/>
          <p:nvPr/>
        </p:nvSpPr>
        <p:spPr>
          <a:xfrm>
            <a:off x="7357714" y="4931596"/>
            <a:ext cx="17143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3"/>
              </a:rPr>
              <a:t>https://www.cs.toronto.edu/~kriz/cifar.html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0131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0170-2A22-BA10-399B-B7355FC16D0E}"/>
              </a:ext>
            </a:extLst>
          </p:cNvPr>
          <p:cNvGrpSpPr/>
          <p:nvPr/>
        </p:nvGrpSpPr>
        <p:grpSpPr>
          <a:xfrm>
            <a:off x="221420" y="278843"/>
            <a:ext cx="1371047" cy="1023457"/>
            <a:chOff x="1763477" y="0"/>
            <a:chExt cx="1371047" cy="102345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245D60D-E7B5-A220-986D-25B1CE3809D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5FE5309A-07DF-B102-2BE0-D4881886CC74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Cifar-10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E07AF-9451-CDC4-097B-A7BBE768359A}"/>
              </a:ext>
            </a:extLst>
          </p:cNvPr>
          <p:cNvGrpSpPr/>
          <p:nvPr/>
        </p:nvGrpSpPr>
        <p:grpSpPr>
          <a:xfrm>
            <a:off x="221419" y="1302300"/>
            <a:ext cx="1371048" cy="1189204"/>
            <a:chOff x="1763476" y="1023457"/>
            <a:chExt cx="1371048" cy="4400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F8FEE5-91B3-0D45-5755-D3A5F0954A00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08A44-3EA1-AA79-5B22-21A376182F0B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BBFCD-1D11-8895-06C1-F73336DAE8DD}"/>
              </a:ext>
            </a:extLst>
          </p:cNvPr>
          <p:cNvGrpSpPr/>
          <p:nvPr/>
        </p:nvGrpSpPr>
        <p:grpSpPr>
          <a:xfrm>
            <a:off x="7597651" y="278842"/>
            <a:ext cx="1371047" cy="1023457"/>
            <a:chOff x="1763477" y="0"/>
            <a:chExt cx="1371047" cy="1023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B2A678C-0F87-CF75-F848-CE3E3ACC9285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44F3182-9D0B-9BF4-AD26-21D592EAB4A0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60E2BD-BF0C-B254-B762-16D836317B8A}"/>
              </a:ext>
            </a:extLst>
          </p:cNvPr>
          <p:cNvGrpSpPr/>
          <p:nvPr/>
        </p:nvGrpSpPr>
        <p:grpSpPr>
          <a:xfrm>
            <a:off x="7597651" y="1302299"/>
            <a:ext cx="1371047" cy="1195410"/>
            <a:chOff x="1763477" y="1023457"/>
            <a:chExt cx="1371047" cy="440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52C38-0ECA-CF1D-986E-087A6B6A121C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E9F20-E992-AAAA-2E74-ED2B49782826}"/>
                </a:ext>
              </a:extLst>
            </p:cNvPr>
            <p:cNvSpPr txBox="1"/>
            <p:nvPr/>
          </p:nvSpPr>
          <p:spPr>
            <a:xfrm>
              <a:off x="1763477" y="1023457"/>
              <a:ext cx="1371046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0A705E-E547-68BD-4607-98AB21D51DDF}"/>
              </a:ext>
            </a:extLst>
          </p:cNvPr>
          <p:cNvGrpSpPr/>
          <p:nvPr/>
        </p:nvGrpSpPr>
        <p:grpSpPr>
          <a:xfrm>
            <a:off x="5767502" y="278842"/>
            <a:ext cx="1371047" cy="1023457"/>
            <a:chOff x="1763477" y="0"/>
            <a:chExt cx="1371047" cy="1023457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2A6FB19-1C7D-212A-D6B6-F9C5F8268DC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50080D70-9FBE-5595-CA30-22BC35AB4E82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D8D2B4-0821-BB29-DA55-2FE0F1D0896A}"/>
              </a:ext>
            </a:extLst>
          </p:cNvPr>
          <p:cNvGrpSpPr/>
          <p:nvPr/>
        </p:nvGrpSpPr>
        <p:grpSpPr>
          <a:xfrm>
            <a:off x="5767502" y="1302299"/>
            <a:ext cx="1371047" cy="1195410"/>
            <a:chOff x="1763477" y="1023457"/>
            <a:chExt cx="1371047" cy="4400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70E8D-4106-1B8F-D691-F58507703677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084B9-7091-0743-E8D2-D4077F8A43D3}"/>
                </a:ext>
              </a:extLst>
            </p:cNvPr>
            <p:cNvSpPr txBox="1"/>
            <p:nvPr/>
          </p:nvSpPr>
          <p:spPr>
            <a:xfrm>
              <a:off x="1763477" y="1023457"/>
              <a:ext cx="1291790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Cropping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92726B-2345-6AC4-3A65-1E566CBDFD18}"/>
              </a:ext>
            </a:extLst>
          </p:cNvPr>
          <p:cNvGrpSpPr/>
          <p:nvPr/>
        </p:nvGrpSpPr>
        <p:grpSpPr>
          <a:xfrm>
            <a:off x="3907730" y="281026"/>
            <a:ext cx="1371047" cy="1023457"/>
            <a:chOff x="1763477" y="0"/>
            <a:chExt cx="1371047" cy="1023457"/>
          </a:xfrm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419AFD6E-3212-E28D-B4B0-9209BECF7D5A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33A975C0-1553-ACFE-6A65-B65A112F3C0C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5AC67C-55AA-796C-546B-D178B532CAC0}"/>
              </a:ext>
            </a:extLst>
          </p:cNvPr>
          <p:cNvGrpSpPr/>
          <p:nvPr/>
        </p:nvGrpSpPr>
        <p:grpSpPr>
          <a:xfrm>
            <a:off x="3907729" y="1304482"/>
            <a:ext cx="1371048" cy="1187021"/>
            <a:chOff x="1763476" y="1023457"/>
            <a:chExt cx="1371048" cy="4400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4740AF-FA0C-9134-20CB-F074125FF68D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7E67ED-C5A1-5EC1-C382-3A933FB5CC04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&amp; Cropping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B0783-F318-5B9A-17F5-97CBE78BA79D}"/>
              </a:ext>
            </a:extLst>
          </p:cNvPr>
          <p:cNvGrpSpPr/>
          <p:nvPr/>
        </p:nvGrpSpPr>
        <p:grpSpPr>
          <a:xfrm>
            <a:off x="2064336" y="278842"/>
            <a:ext cx="1371047" cy="1023457"/>
            <a:chOff x="1763477" y="0"/>
            <a:chExt cx="1371047" cy="1023457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D7D3156-D31E-D5DB-8564-38D773AD3EAB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855344C2-0DA6-4027-A398-AC85324D7D9F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F45F0-8956-974D-1D8E-D25996414728}"/>
              </a:ext>
            </a:extLst>
          </p:cNvPr>
          <p:cNvGrpSpPr/>
          <p:nvPr/>
        </p:nvGrpSpPr>
        <p:grpSpPr>
          <a:xfrm>
            <a:off x="2064335" y="1302299"/>
            <a:ext cx="1371048" cy="1655781"/>
            <a:chOff x="1763476" y="1023457"/>
            <a:chExt cx="1371048" cy="6127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40F728-7088-0E57-260C-3EB8C40A29A8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49523D-5C2A-AB53-121A-2FBD15B8A9C7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612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from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Cifar-10</a:t>
              </a:r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CD7B0F-01D0-7C8F-55E5-82F0CD0CFDCE}"/>
              </a:ext>
            </a:extLst>
          </p:cNvPr>
          <p:cNvSpPr/>
          <p:nvPr/>
        </p:nvSpPr>
        <p:spPr>
          <a:xfrm>
            <a:off x="1676400" y="1302299"/>
            <a:ext cx="326213" cy="3184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151BCC2-3B4E-D4BC-E66F-DDA8118315EF}"/>
              </a:ext>
            </a:extLst>
          </p:cNvPr>
          <p:cNvSpPr/>
          <p:nvPr/>
        </p:nvSpPr>
        <p:spPr>
          <a:xfrm>
            <a:off x="3514640" y="1302299"/>
            <a:ext cx="326213" cy="3184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B868711-A1E9-A4FD-3597-583765C93876}"/>
              </a:ext>
            </a:extLst>
          </p:cNvPr>
          <p:cNvSpPr/>
          <p:nvPr/>
        </p:nvSpPr>
        <p:spPr>
          <a:xfrm>
            <a:off x="5372863" y="1285823"/>
            <a:ext cx="326213" cy="3503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527BCAA-79F0-68E9-C880-E433B396022F}"/>
              </a:ext>
            </a:extLst>
          </p:cNvPr>
          <p:cNvSpPr/>
          <p:nvPr/>
        </p:nvSpPr>
        <p:spPr>
          <a:xfrm>
            <a:off x="7218137" y="1281701"/>
            <a:ext cx="326213" cy="3503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4203494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913A7E-6B00-6FE6-21DA-4418FFCCBD10}"/>
              </a:ext>
            </a:extLst>
          </p:cNvPr>
          <p:cNvGrpSpPr/>
          <p:nvPr/>
        </p:nvGrpSpPr>
        <p:grpSpPr>
          <a:xfrm>
            <a:off x="6052456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C08B82-C77F-1B2E-D346-987BB904174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5C2146EC-7A13-02FC-7FFD-C235099C2737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BB104E-545D-A167-C906-2E8891DE1BD6}"/>
              </a:ext>
            </a:extLst>
          </p:cNvPr>
          <p:cNvGrpSpPr/>
          <p:nvPr/>
        </p:nvGrpSpPr>
        <p:grpSpPr>
          <a:xfrm>
            <a:off x="7887897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BF9E4EE-2D5F-A767-F793-1DDDEFA26D0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66E48766-1EDA-4F3A-E996-0B153512976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4199373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46%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32BA20-7BAC-5934-5BF4-12E24585CA35}"/>
              </a:ext>
            </a:extLst>
          </p:cNvPr>
          <p:cNvGrpSpPr/>
          <p:nvPr/>
        </p:nvGrpSpPr>
        <p:grpSpPr>
          <a:xfrm>
            <a:off x="6048335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AF02DF9-4EBE-81DD-0E4B-C63672860DB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9BD83F8-7568-C987-DE42-70A5C7CAF54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53%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870490-636B-BBC0-A42F-C6B064E8CACA}"/>
              </a:ext>
            </a:extLst>
          </p:cNvPr>
          <p:cNvGrpSpPr/>
          <p:nvPr/>
        </p:nvGrpSpPr>
        <p:grpSpPr>
          <a:xfrm>
            <a:off x="7883776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C3D7C5-3976-1C26-4418-2ED55E03E69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896B960-F429-543C-8C06-81C8981526A2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68%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</p:spTree>
    <p:extLst>
      <p:ext uri="{BB962C8B-B14F-4D97-AF65-F5344CB8AC3E}">
        <p14:creationId xmlns:p14="http://schemas.microsoft.com/office/powerpoint/2010/main" val="2879085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3977" y="6262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E07AF-9451-CDC4-097B-A7BBE768359A}"/>
              </a:ext>
            </a:extLst>
          </p:cNvPr>
          <p:cNvGrpSpPr/>
          <p:nvPr/>
        </p:nvGrpSpPr>
        <p:grpSpPr>
          <a:xfrm>
            <a:off x="221419" y="1302300"/>
            <a:ext cx="1371048" cy="1189204"/>
            <a:chOff x="1763476" y="1023457"/>
            <a:chExt cx="1371048" cy="4400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F8FEE5-91B3-0D45-5755-D3A5F0954A00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08A44-3EA1-AA79-5B22-21A376182F0B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8CCF8-9D31-1805-01C7-636EBFE6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9" y="1360794"/>
            <a:ext cx="7201905" cy="3353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E45F597-942A-6016-B001-87849593C9FD}"/>
              </a:ext>
            </a:extLst>
          </p:cNvPr>
          <p:cNvSpPr/>
          <p:nvPr/>
        </p:nvSpPr>
        <p:spPr>
          <a:xfrm rot="18734180">
            <a:off x="1746799" y="204413"/>
            <a:ext cx="713242" cy="1172314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0170-2A22-BA10-399B-B7355FC16D0E}"/>
              </a:ext>
            </a:extLst>
          </p:cNvPr>
          <p:cNvGrpSpPr/>
          <p:nvPr/>
        </p:nvGrpSpPr>
        <p:grpSpPr>
          <a:xfrm>
            <a:off x="221420" y="278843"/>
            <a:ext cx="1371047" cy="1023457"/>
            <a:chOff x="1763477" y="0"/>
            <a:chExt cx="1371047" cy="102345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245D60D-E7B5-A220-986D-25B1CE3809D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5FE5309A-07DF-B102-2BE0-D4881886CC74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Cifar-10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30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3977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F45F0-8956-974D-1D8E-D25996414728}"/>
              </a:ext>
            </a:extLst>
          </p:cNvPr>
          <p:cNvGrpSpPr/>
          <p:nvPr/>
        </p:nvGrpSpPr>
        <p:grpSpPr>
          <a:xfrm>
            <a:off x="2064335" y="1302299"/>
            <a:ext cx="1371048" cy="1655781"/>
            <a:chOff x="1763476" y="1023457"/>
            <a:chExt cx="1371048" cy="6127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40F728-7088-0E57-260C-3EB8C40A29A8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49523D-5C2A-AB53-121A-2FBD15B8A9C7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612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from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Cifar-10</a:t>
              </a:r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2B442-8668-D97E-3A2B-DEBC103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97" y="2103425"/>
            <a:ext cx="5735927" cy="27372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Arrow: Curved Left 76">
            <a:extLst>
              <a:ext uri="{FF2B5EF4-FFF2-40B4-BE49-F238E27FC236}">
                <a16:creationId xmlns:a16="http://schemas.microsoft.com/office/drawing/2014/main" id="{56093929-A37B-B651-CD50-23158B1E7F9C}"/>
              </a:ext>
            </a:extLst>
          </p:cNvPr>
          <p:cNvSpPr/>
          <p:nvPr/>
        </p:nvSpPr>
        <p:spPr>
          <a:xfrm rot="18734180">
            <a:off x="3757266" y="534990"/>
            <a:ext cx="713242" cy="1507812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B0783-F318-5B9A-17F5-97CBE78BA79D}"/>
              </a:ext>
            </a:extLst>
          </p:cNvPr>
          <p:cNvGrpSpPr/>
          <p:nvPr/>
        </p:nvGrpSpPr>
        <p:grpSpPr>
          <a:xfrm>
            <a:off x="2064336" y="278842"/>
            <a:ext cx="1371047" cy="1023457"/>
            <a:chOff x="1763477" y="0"/>
            <a:chExt cx="1371047" cy="1023457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D7D3156-D31E-D5DB-8564-38D773AD3EAB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855344C2-0DA6-4027-A398-AC85324D7D9F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2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92726B-2345-6AC4-3A65-1E566CBDFD18}"/>
              </a:ext>
            </a:extLst>
          </p:cNvPr>
          <p:cNvGrpSpPr/>
          <p:nvPr/>
        </p:nvGrpSpPr>
        <p:grpSpPr>
          <a:xfrm>
            <a:off x="5287568" y="293382"/>
            <a:ext cx="1371047" cy="1023457"/>
            <a:chOff x="1763477" y="0"/>
            <a:chExt cx="1371047" cy="1023457"/>
          </a:xfrm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419AFD6E-3212-E28D-B4B0-9209BECF7D5A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33A975C0-1553-ACFE-6A65-B65A112F3C0C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5583332" y="304488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5579211" y="4202726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46%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C9966-A56D-E84B-01CA-9E78EB60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8" y="2375216"/>
            <a:ext cx="5352011" cy="24509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6" name="Arrow: Curved Right 105">
            <a:extLst>
              <a:ext uri="{FF2B5EF4-FFF2-40B4-BE49-F238E27FC236}">
                <a16:creationId xmlns:a16="http://schemas.microsoft.com/office/drawing/2014/main" id="{A97BE378-EAC9-7C40-F7D6-A4F68C22B57F}"/>
              </a:ext>
            </a:extLst>
          </p:cNvPr>
          <p:cNvSpPr/>
          <p:nvPr/>
        </p:nvSpPr>
        <p:spPr>
          <a:xfrm rot="3577594">
            <a:off x="4564452" y="1448055"/>
            <a:ext cx="524491" cy="94482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5AC67C-55AA-796C-546B-D178B532CAC0}"/>
              </a:ext>
            </a:extLst>
          </p:cNvPr>
          <p:cNvGrpSpPr/>
          <p:nvPr/>
        </p:nvGrpSpPr>
        <p:grpSpPr>
          <a:xfrm>
            <a:off x="5287567" y="1316838"/>
            <a:ext cx="1371048" cy="1187021"/>
            <a:chOff x="1763476" y="1023457"/>
            <a:chExt cx="1371048" cy="4400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4740AF-FA0C-9134-20CB-F074125FF68D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7E67ED-C5A1-5EC1-C382-3A933FB5CC04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&amp; Cropping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1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87" y="914801"/>
            <a:ext cx="6734625" cy="331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0A705E-E547-68BD-4607-98AB21D51DDF}"/>
              </a:ext>
            </a:extLst>
          </p:cNvPr>
          <p:cNvGrpSpPr/>
          <p:nvPr/>
        </p:nvGrpSpPr>
        <p:grpSpPr>
          <a:xfrm>
            <a:off x="5767502" y="278842"/>
            <a:ext cx="1371047" cy="1023457"/>
            <a:chOff x="1763477" y="0"/>
            <a:chExt cx="1371047" cy="1023457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2A6FB19-1C7D-212A-D6B6-F9C5F8268DC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50080D70-9FBE-5595-CA30-22BC35AB4E82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4203494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913A7E-6B00-6FE6-21DA-4418FFCCBD10}"/>
              </a:ext>
            </a:extLst>
          </p:cNvPr>
          <p:cNvGrpSpPr/>
          <p:nvPr/>
        </p:nvGrpSpPr>
        <p:grpSpPr>
          <a:xfrm>
            <a:off x="6052456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C08B82-C77F-1B2E-D346-987BB904174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5C2146EC-7A13-02FC-7FFD-C235099C2737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4199373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49%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32BA20-7BAC-5934-5BF4-12E24585CA35}"/>
              </a:ext>
            </a:extLst>
          </p:cNvPr>
          <p:cNvGrpSpPr/>
          <p:nvPr/>
        </p:nvGrpSpPr>
        <p:grpSpPr>
          <a:xfrm>
            <a:off x="6048335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AF02DF9-4EBE-81DD-0E4B-C63672860DB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9BD83F8-7568-C987-DE42-70A5C7CAF54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53%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BD89-6E02-D476-A1D6-3D8EC0E74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2" y="2219336"/>
            <a:ext cx="5757451" cy="27438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Arrow: Curved Right 76">
            <a:extLst>
              <a:ext uri="{FF2B5EF4-FFF2-40B4-BE49-F238E27FC236}">
                <a16:creationId xmlns:a16="http://schemas.microsoft.com/office/drawing/2014/main" id="{EAB4646C-34AF-E8CD-EFF7-E16A203315EB}"/>
              </a:ext>
            </a:extLst>
          </p:cNvPr>
          <p:cNvSpPr/>
          <p:nvPr/>
        </p:nvSpPr>
        <p:spPr>
          <a:xfrm rot="3577594">
            <a:off x="5075198" y="1379475"/>
            <a:ext cx="524491" cy="94482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D8D2B4-0821-BB29-DA55-2FE0F1D0896A}"/>
              </a:ext>
            </a:extLst>
          </p:cNvPr>
          <p:cNvGrpSpPr/>
          <p:nvPr/>
        </p:nvGrpSpPr>
        <p:grpSpPr>
          <a:xfrm>
            <a:off x="5767502" y="1302299"/>
            <a:ext cx="1371047" cy="1195410"/>
            <a:chOff x="1763477" y="1023457"/>
            <a:chExt cx="1371047" cy="4400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70E8D-4106-1B8F-D691-F58507703677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084B9-7091-0743-E8D2-D4077F8A43D3}"/>
                </a:ext>
              </a:extLst>
            </p:cNvPr>
            <p:cNvSpPr txBox="1"/>
            <p:nvPr/>
          </p:nvSpPr>
          <p:spPr>
            <a:xfrm>
              <a:off x="1763477" y="1023457"/>
              <a:ext cx="1291790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Cropping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77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60E2BD-BF0C-B254-B762-16D836317B8A}"/>
              </a:ext>
            </a:extLst>
          </p:cNvPr>
          <p:cNvGrpSpPr/>
          <p:nvPr/>
        </p:nvGrpSpPr>
        <p:grpSpPr>
          <a:xfrm>
            <a:off x="7597651" y="1302299"/>
            <a:ext cx="1371047" cy="1195410"/>
            <a:chOff x="1763477" y="1023457"/>
            <a:chExt cx="1371047" cy="440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52C38-0ECA-CF1D-986E-087A6B6A121C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E9F20-E992-AAAA-2E74-ED2B49782826}"/>
                </a:ext>
              </a:extLst>
            </p:cNvPr>
            <p:cNvSpPr txBox="1"/>
            <p:nvPr/>
          </p:nvSpPr>
          <p:spPr>
            <a:xfrm>
              <a:off x="1763477" y="1023457"/>
              <a:ext cx="1371046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BB104E-545D-A167-C906-2E8891DE1BD6}"/>
              </a:ext>
            </a:extLst>
          </p:cNvPr>
          <p:cNvGrpSpPr/>
          <p:nvPr/>
        </p:nvGrpSpPr>
        <p:grpSpPr>
          <a:xfrm>
            <a:off x="7887897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BF9E4EE-2D5F-A767-F793-1DDDEFA26D0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66E48766-1EDA-4F3A-E996-0B153512976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870490-636B-BBC0-A42F-C6B064E8CACA}"/>
              </a:ext>
            </a:extLst>
          </p:cNvPr>
          <p:cNvGrpSpPr/>
          <p:nvPr/>
        </p:nvGrpSpPr>
        <p:grpSpPr>
          <a:xfrm>
            <a:off x="7883776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C3D7C5-3976-1C26-4418-2ED55E03E69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896B960-F429-543C-8C06-81C8981526A2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68%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48D77-D368-E2AC-BECB-42B9EC86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6" y="647412"/>
            <a:ext cx="7306695" cy="3343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37BD69A7-FEFB-670F-7FB8-E57F077C00F0}"/>
              </a:ext>
            </a:extLst>
          </p:cNvPr>
          <p:cNvSpPr/>
          <p:nvPr/>
        </p:nvSpPr>
        <p:spPr>
          <a:xfrm rot="3577594">
            <a:off x="7035720" y="-69166"/>
            <a:ext cx="448544" cy="803283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BBFCD-1D11-8895-06C1-F73336DAE8DD}"/>
              </a:ext>
            </a:extLst>
          </p:cNvPr>
          <p:cNvGrpSpPr/>
          <p:nvPr/>
        </p:nvGrpSpPr>
        <p:grpSpPr>
          <a:xfrm>
            <a:off x="7597651" y="278842"/>
            <a:ext cx="1371047" cy="1023457"/>
            <a:chOff x="1763477" y="0"/>
            <a:chExt cx="1371047" cy="1023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B2A678C-0F87-CF75-F848-CE3E3ACC9285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44F3182-9D0B-9BF4-AD26-21D592EAB4A0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503168-24DD-EA2B-15D5-A0D02820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59" y="4228573"/>
            <a:ext cx="5068007" cy="771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Graphic 14" descr="A flower">
            <a:extLst>
              <a:ext uri="{FF2B5EF4-FFF2-40B4-BE49-F238E27FC236}">
                <a16:creationId xmlns:a16="http://schemas.microsoft.com/office/drawing/2014/main" id="{749B9295-6480-8D1B-E07A-20274C2C0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4121" y="387084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accuracy of the model ended up being closer to 68%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Overfitting still seems to be a problem in training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Cropping algorithm did not end up making a huge difference in model accuracy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future: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try to get the cropping algorithm to account for image scaling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run the model with higher resolution images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add image detection to crop only the picture of the parasite egg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Try to obtain larger training set.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do image classification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CIFAR-10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a connection with colleague in Thailand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from Srinagarind Hospital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Task: Try to classify images of parasite egg species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950" y="1229875"/>
            <a:ext cx="4523850" cy="1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Team. “Keras Documentation: Introduction to Keras for Engineers.”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https://keras.io/getting_started/intro_to_keras_for_engineers/.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Krizhevsky, Alex. “The CIFAR-10 Dataset.”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CIFAR-10 and CIFAR-100 Datasets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https://www.cs.toronto.edu/~kriz/cifar.html.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Sahir, Sofiane. “Canny Edge Detection Step by Step in Python - Computer Vision” Towards Data Science, https://towardsdatascience.com/canny-edge-detection-step-b y-step-in-python-computer-vision-b49c3a2d8123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 Core.“Making New Layers and Models via Subclassing  :   Tensorflow Core.”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https://www.tensorflow.org/guide/keras/custom_layers_and_models.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Thailand Srinagarind hospital Laboratory (Names Confidential)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“What Is Computer Vision?”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https://www.ibm.com/topics/computer-vision.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from Srinagarind Hospital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up of test and training set of parasite egg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files were somewhat detailed so we knew that we would eventually need to make them smaller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was initially quite messy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275" y="662200"/>
            <a:ext cx="1635901" cy="122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450" y="1454150"/>
            <a:ext cx="1890325" cy="14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000" y="2644775"/>
            <a:ext cx="1314451" cy="17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Problems: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files were somewhat detailed so we knew that we would eventually need to make them smaller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question was finding the optimal file size that also allowed for the model to be accurate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need to find a way to get rid of unusable images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need to shrink the vignette around a lot of the images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875" y="849850"/>
            <a:ext cx="2779200" cy="3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17500" y="1100675"/>
            <a:ext cx="39264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Typical image in our dataset: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Not centered.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Background of lab visible.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 pictures were completely unrelated to project.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order to solve these problems we decided to write a function in python that automates the cropping process.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 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311700" y="1160450"/>
            <a:ext cx="4635600" cy="2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Noise Reduction:</a:t>
            </a:r>
            <a:r>
              <a:rPr lang="en"/>
              <a:t> The edge detection calculations are highly sensitive to noise so a gaussian blur is applied to smooth the image.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38" y="327575"/>
            <a:ext cx="2988800" cy="2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50" y="2571750"/>
            <a:ext cx="2988800" cy="225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394600" cy="3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b="1"/>
              <a:t>Gradient Calculation: 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Detects the edge intensity and direction by calculating the gradient of the image.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b="1"/>
              <a:t>Non-maximum suppression: </a:t>
            </a:r>
            <a:r>
              <a:rPr lang="en"/>
              <a:t>Thins out edges by detecting pixels with maximum intensity in edge direction.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49059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4.</a:t>
            </a:r>
            <a:r>
              <a:rPr lang="en" sz="1700" b="1"/>
              <a:t> Double threshold: </a:t>
            </a:r>
            <a:r>
              <a:rPr lang="en" sz="1700"/>
              <a:t>Intensifies edges by classifying </a:t>
            </a: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3 kinds of pixels: strong, weak, and non-relevant. Non-relevant pixels are discarded.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5. </a:t>
            </a:r>
            <a:r>
              <a:rPr lang="en" sz="1700" b="1"/>
              <a:t>Edge Detection by Hysteresis: </a:t>
            </a:r>
            <a:r>
              <a:rPr lang="en" sz="1700"/>
              <a:t>Intensifies by transforming weak pixels into strong ones if at least on pixel around the pixel being processed is strong. </a:t>
            </a:r>
            <a:endParaRPr sz="17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00" y="2429950"/>
            <a:ext cx="2988799" cy="22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00" y="3385400"/>
            <a:ext cx="4530224" cy="1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111526" y="4676700"/>
            <a:ext cx="2718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Edge tracking by Hysteresis Visualization (Towards Data Science)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200" y="175425"/>
            <a:ext cx="2988800" cy="225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418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Cropping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311700" y="1026525"/>
            <a:ext cx="76980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rectangular border was created that contained all the detected edges within the images.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Images were then cropped according to the boundaries of the rectangular border.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50" y="2440413"/>
            <a:ext cx="2412795" cy="23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00" y="2440425"/>
            <a:ext cx="3133595" cy="2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748</Words>
  <Application>Microsoft Office PowerPoint</Application>
  <PresentationFormat>On-screen Show (16:9)</PresentationFormat>
  <Paragraphs>135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Roboto</vt:lpstr>
      <vt:lpstr>Arial</vt:lpstr>
      <vt:lpstr>Geometric</vt:lpstr>
      <vt:lpstr>Parasite Egg Classification and Identification</vt:lpstr>
      <vt:lpstr>Introduction</vt:lpstr>
      <vt:lpstr>The dataset</vt:lpstr>
      <vt:lpstr>Data Problems:</vt:lpstr>
      <vt:lpstr>Data Cleaning</vt:lpstr>
      <vt:lpstr>Canny Edge Detection </vt:lpstr>
      <vt:lpstr>Canny Edge Detection</vt:lpstr>
      <vt:lpstr>Canny Edge detection</vt:lpstr>
      <vt:lpstr>Cropping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Parasite Egg Classification and Identification</dc:title>
  <cp:lastModifiedBy>Nat Koonmee</cp:lastModifiedBy>
  <cp:revision>6</cp:revision>
  <dcterms:modified xsi:type="dcterms:W3CDTF">2022-05-12T16:34:37Z</dcterms:modified>
</cp:coreProperties>
</file>